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4" r:id="rId1"/>
  </p:sldMasterIdLst>
  <p:notesMasterIdLst>
    <p:notesMasterId r:id="rId5"/>
  </p:notesMasterIdLst>
  <p:sldIdLst>
    <p:sldId id="256" r:id="rId2"/>
    <p:sldId id="257" r:id="rId3"/>
    <p:sldId id="259" r:id="rId4"/>
  </p:sldIdLst>
  <p:sldSz cx="24384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994"/>
  </p:normalViewPr>
  <p:slideViewPr>
    <p:cSldViewPr snapToGrid="0">
      <p:cViewPr varScale="1">
        <p:scale>
          <a:sx n="58" d="100"/>
          <a:sy n="58" d="100"/>
        </p:scale>
        <p:origin x="396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kumimoji="1" lang="zh-TW" altLang="en-US" dirty="0"/>
              <a:t>介紹模型： 縱軸為負債價值，橫軸為總資產價值，Ｄ則是一個定值，代表公司目前的負債。</a:t>
            </a:r>
            <a:endParaRPr kumimoji="1" lang="en-US" altLang="zh-TW" dirty="0"/>
          </a:p>
          <a:p>
            <a:pPr marL="457200" indent="-457200">
              <a:buAutoNum type="arabicPeriod"/>
            </a:pPr>
            <a:r>
              <a:rPr kumimoji="1" lang="zh-TW" altLang="en-US" dirty="0"/>
              <a:t>若今天公司價值高於負債，則把負債</a:t>
            </a:r>
            <a:r>
              <a:rPr kumimoji="1" lang="en-US" altLang="zh-TW" dirty="0"/>
              <a:t> D </a:t>
            </a:r>
            <a:r>
              <a:rPr kumimoji="1" lang="zh-TW" altLang="en-US" dirty="0"/>
              <a:t>還清後，剩下的價值就是屬於股東的部分。因此債權人的 </a:t>
            </a:r>
            <a:r>
              <a:rPr kumimoji="1" lang="en-US" altLang="zh-TW" dirty="0"/>
              <a:t>payoff </a:t>
            </a:r>
            <a:r>
              <a:rPr kumimoji="1" lang="zh-TW" altLang="en-US" dirty="0"/>
              <a:t>為 </a:t>
            </a:r>
            <a:r>
              <a:rPr kumimoji="1" lang="en-US" altLang="zh-TW" dirty="0"/>
              <a:t>D</a:t>
            </a:r>
            <a:r>
              <a:rPr kumimoji="1" lang="zh-TW" altLang="en-US" dirty="0"/>
              <a:t>，而股東的 </a:t>
            </a:r>
            <a:r>
              <a:rPr kumimoji="1" lang="en-US" altLang="zh-TW" dirty="0"/>
              <a:t>payoff </a:t>
            </a:r>
            <a:r>
              <a:rPr kumimoji="1" lang="zh-TW" altLang="en-US" dirty="0"/>
              <a:t>為 </a:t>
            </a:r>
            <a:r>
              <a:rPr kumimoji="1" lang="en-US" altLang="zh-TW" dirty="0"/>
              <a:t>V-D</a:t>
            </a:r>
            <a:r>
              <a:rPr kumimoji="1" lang="zh-TW" altLang="en-US" dirty="0"/>
              <a:t>。</a:t>
            </a:r>
            <a:endParaRPr kumimoji="1" lang="en-US" altLang="zh-TW" dirty="0"/>
          </a:p>
          <a:p>
            <a:pPr marL="457200" indent="-457200">
              <a:buAutoNum type="arabicPeriod"/>
            </a:pPr>
            <a:r>
              <a:rPr kumimoji="1" lang="zh-TW" altLang="en-US" dirty="0"/>
              <a:t>如果今天公司價值低於負債 </a:t>
            </a:r>
            <a:r>
              <a:rPr kumimoji="1" lang="en-US" altLang="zh-TW" dirty="0"/>
              <a:t>D</a:t>
            </a:r>
            <a:r>
              <a:rPr kumimoji="1" lang="zh-TW" altLang="en-US" dirty="0"/>
              <a:t>，則公司會因付不出負債而破產，而股東則清算剩下的公司價值。因此，債權人的 </a:t>
            </a:r>
            <a:r>
              <a:rPr kumimoji="1" lang="en-US" altLang="zh-TW" dirty="0"/>
              <a:t>payoff </a:t>
            </a:r>
            <a:r>
              <a:rPr kumimoji="1" lang="zh-TW" altLang="en-US" dirty="0"/>
              <a:t>為 </a:t>
            </a:r>
            <a:r>
              <a:rPr kumimoji="1" lang="en-US" altLang="zh-TW" dirty="0"/>
              <a:t>V</a:t>
            </a:r>
            <a:r>
              <a:rPr kumimoji="1" lang="zh-TW" altLang="en-US" dirty="0"/>
              <a:t>，而股東的 </a:t>
            </a:r>
            <a:r>
              <a:rPr kumimoji="1" lang="en-US" altLang="zh-TW" dirty="0"/>
              <a:t>payoff </a:t>
            </a:r>
            <a:r>
              <a:rPr kumimoji="1" lang="zh-TW" altLang="en-US" dirty="0"/>
              <a:t>為 </a:t>
            </a:r>
            <a:r>
              <a:rPr kumimoji="1" lang="en-US" altLang="zh-TW" dirty="0"/>
              <a:t>0</a:t>
            </a:r>
            <a:r>
              <a:rPr kumimoji="1" lang="zh-TW" altLang="en-US" dirty="0"/>
              <a:t>。</a:t>
            </a:r>
            <a:endParaRPr kumimoji="1" lang="en-US" altLang="zh-TW" dirty="0"/>
          </a:p>
          <a:p>
            <a:pPr marL="457200" indent="-457200">
              <a:buAutoNum type="arabicPeriod"/>
            </a:pPr>
            <a:r>
              <a:rPr kumimoji="1" lang="zh-TW" altLang="en-US" dirty="0"/>
              <a:t>因此， </a:t>
            </a:r>
            <a:r>
              <a:rPr kumimoji="1" lang="en-US" altLang="zh-TW" dirty="0"/>
              <a:t>D</a:t>
            </a:r>
            <a:r>
              <a:rPr kumimoji="1" lang="zh-TW" altLang="en-US" dirty="0"/>
              <a:t> 可以看作公司的破產邊界。</a:t>
            </a:r>
            <a:endParaRPr kumimoji="1" lang="en-US" altLang="zh-TW" dirty="0"/>
          </a:p>
          <a:p>
            <a:pPr marL="457200" indent="-457200">
              <a:buAutoNum type="arabicPeriod"/>
            </a:pPr>
            <a:r>
              <a:rPr kumimoji="1" lang="zh-TW" altLang="en-US" dirty="0"/>
              <a:t>我們把債權人在</a:t>
            </a:r>
            <a:r>
              <a:rPr kumimoji="1" lang="en-US" altLang="zh-TW" dirty="0"/>
              <a:t> V&lt;D &amp; V&gt;D </a:t>
            </a:r>
            <a:r>
              <a:rPr kumimoji="1" lang="zh-TW" altLang="en-US" dirty="0"/>
              <a:t>的 </a:t>
            </a:r>
            <a:r>
              <a:rPr kumimoji="1" lang="en-US" altLang="zh-TW" dirty="0"/>
              <a:t>payoff </a:t>
            </a:r>
            <a:r>
              <a:rPr kumimoji="1" lang="zh-TW" altLang="en-US" dirty="0"/>
              <a:t>合在一起看，會得到 </a:t>
            </a:r>
            <a:r>
              <a:rPr kumimoji="1" lang="en-US" altLang="zh-TW" dirty="0"/>
              <a:t>min{V, D}</a:t>
            </a:r>
            <a:r>
              <a:rPr kumimoji="1" lang="zh-TW" altLang="en-US" dirty="0"/>
              <a:t>，經化簡之後會得到 </a:t>
            </a:r>
            <a:r>
              <a:rPr kumimoji="1" lang="en-US" altLang="zh-TW" dirty="0"/>
              <a:t>D – Max{D – V, 0}</a:t>
            </a:r>
            <a:r>
              <a:rPr kumimoji="1" lang="zh-TW" altLang="en-US" dirty="0"/>
              <a:t>，相當於持有一個面額為 </a:t>
            </a:r>
            <a:r>
              <a:rPr kumimoji="1" lang="en-US" altLang="zh-TW" dirty="0"/>
              <a:t>D</a:t>
            </a:r>
            <a:r>
              <a:rPr kumimoji="1" lang="zh-TW" altLang="en-US" dirty="0"/>
              <a:t> 的債券長部位，以及賣權短部位。</a:t>
            </a:r>
            <a:endParaRPr kumimoji="1" lang="en-US" altLang="zh-TW" dirty="0"/>
          </a:p>
          <a:p>
            <a:pPr marL="457200" marR="0" lvl="0" indent="-457200" defTabSz="457200" eaLnBrk="1" fontAlgn="auto" latinLnBrk="0" hangingPunct="1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1" lang="zh-TW" altLang="en-US" dirty="0"/>
              <a:t>我們把股東在</a:t>
            </a:r>
            <a:r>
              <a:rPr kumimoji="1" lang="en-US" altLang="zh-TW" dirty="0"/>
              <a:t> V&lt;D &amp; V&gt;D </a:t>
            </a:r>
            <a:r>
              <a:rPr kumimoji="1" lang="zh-TW" altLang="en-US" dirty="0"/>
              <a:t>的 </a:t>
            </a:r>
            <a:r>
              <a:rPr kumimoji="1" lang="en-US" altLang="zh-TW" dirty="0"/>
              <a:t>payoff </a:t>
            </a:r>
            <a:r>
              <a:rPr kumimoji="1" lang="zh-TW" altLang="en-US" dirty="0"/>
              <a:t>合在一起看，會得到 </a:t>
            </a:r>
            <a:r>
              <a:rPr kumimoji="1" lang="en-US" altLang="zh-TW" dirty="0"/>
              <a:t>Max{0, V - D}</a:t>
            </a:r>
            <a:r>
              <a:rPr kumimoji="1" lang="zh-TW" altLang="en-US" dirty="0"/>
              <a:t>，經化簡之後會得到 </a:t>
            </a:r>
            <a:r>
              <a:rPr kumimoji="1" lang="en-US" altLang="zh-TW" dirty="0"/>
              <a:t>Max{0, V-D}</a:t>
            </a:r>
            <a:r>
              <a:rPr kumimoji="1" lang="zh-TW" altLang="en-US" dirty="0"/>
              <a:t>，相當於持有一個買權長部位。</a:t>
            </a:r>
            <a:endParaRPr kumimoji="1" lang="en-US" altLang="zh-TW" dirty="0"/>
          </a:p>
          <a:p>
            <a:pPr marL="457200" indent="-457200">
              <a:buAutoNum type="arabicPeriod"/>
            </a:pPr>
            <a:endParaRPr kumimoji="1" lang="en-US" altLang="zh-TW" dirty="0"/>
          </a:p>
          <a:p>
            <a:pPr marL="457200" indent="-457200">
              <a:buAutoNum type="arabicPeriod"/>
            </a:pP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5753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endParaRPr kumimoji="1"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08839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30257" y="3576908"/>
            <a:ext cx="16722458" cy="4196452"/>
          </a:xfrm>
        </p:spPr>
        <p:txBody>
          <a:bodyPr anchor="b">
            <a:noAutofit/>
          </a:bodyPr>
          <a:lstStyle>
            <a:lvl1pPr algn="ctr">
              <a:defRPr sz="144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59813" y="7912559"/>
            <a:ext cx="13663346" cy="2172474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46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05716" y="12906772"/>
            <a:ext cx="3215888" cy="809228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8109" y="12906772"/>
            <a:ext cx="14046754" cy="809228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661366" y="12906772"/>
            <a:ext cx="3192584" cy="809228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6CB4B4D-7CA3-9044-876B-883B54F8677D}" type="slidenum">
              <a:rPr lang="en-US" altLang="zh-TW" smtClean="0"/>
              <a:t>‹#›</a:t>
            </a:fld>
            <a:endParaRPr lang="zh-TW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1505717" y="1488939"/>
            <a:ext cx="21348234" cy="10699342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4643589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3200" y="4591051"/>
            <a:ext cx="19202400" cy="71437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8464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9193122" y="1248312"/>
            <a:ext cx="3131532" cy="1048648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3201" y="1248312"/>
            <a:ext cx="16359282" cy="1048648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400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大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作者和日期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701675">
              <a:lnSpc>
                <a:spcPct val="100000"/>
              </a:lnSpc>
              <a:spcBef>
                <a:spcPts val="0"/>
              </a:spcBef>
              <a:buSzTx/>
              <a:buNone/>
              <a:defRPr sz="3060" b="1"/>
            </a:lvl1pPr>
          </a:lstStyle>
          <a:p>
            <a:r>
              <a:t>作者和日期</a:t>
            </a:r>
          </a:p>
        </p:txBody>
      </p:sp>
      <p:sp>
        <p:nvSpPr>
          <p:cNvPr id="12" name="簡報標題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簡報標題</a:t>
            </a:r>
          </a:p>
        </p:txBody>
      </p:sp>
      <p:sp>
        <p:nvSpPr>
          <p:cNvPr id="13" name="內文層級一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簡報子標題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幻燈片編號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0270696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0565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0051" y="2602721"/>
            <a:ext cx="19225942" cy="5705474"/>
          </a:xfrm>
        </p:spPr>
        <p:txBody>
          <a:bodyPr anchor="b">
            <a:normAutofit/>
          </a:bodyPr>
          <a:lstStyle>
            <a:lvl1pPr algn="r">
              <a:defRPr sz="144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30051" y="8432656"/>
            <a:ext cx="19225942" cy="2286648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4800">
                <a:solidFill>
                  <a:schemeClr val="tx2"/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77817" y="12906772"/>
            <a:ext cx="3244818" cy="80922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8625" y="12906772"/>
            <a:ext cx="14046754" cy="809228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661366" y="12906772"/>
            <a:ext cx="3192584" cy="80922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6CB4B4D-7CA3-9044-876B-883B54F8677D}" type="slidenum">
              <a:rPr lang="en-US" altLang="zh-TW" smtClean="0"/>
              <a:t>‹#›</a:t>
            </a:fld>
            <a:endParaRPr lang="zh-TW" alt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16303925" y="3371304"/>
            <a:ext cx="6550026" cy="8816976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0337702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200" y="4571999"/>
            <a:ext cx="8895572" cy="716280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050806" y="4571999"/>
            <a:ext cx="8895572" cy="716280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410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1371600"/>
            <a:ext cx="19202400" cy="2971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0" y="4681728"/>
            <a:ext cx="8887968" cy="1647824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6000" b="0" baseline="0">
                <a:solidFill>
                  <a:schemeClr val="tx2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43200" y="6610415"/>
            <a:ext cx="8887968" cy="512438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050028" y="4681728"/>
            <a:ext cx="8887968" cy="1647824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6000" b="0" baseline="0">
                <a:solidFill>
                  <a:schemeClr val="tx2"/>
                </a:solidFill>
              </a:defRPr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050028" y="6610415"/>
            <a:ext cx="8887968" cy="512438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1525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4996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2216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752"/>
            <a:ext cx="10607040" cy="13715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371600"/>
            <a:ext cx="7711440" cy="4315768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96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2040" y="1371602"/>
            <a:ext cx="10424160" cy="10350500"/>
          </a:xfrm>
        </p:spPr>
        <p:txBody>
          <a:bodyPr/>
          <a:lstStyle>
            <a:lvl1pPr>
              <a:defRPr sz="4000"/>
            </a:lvl1pPr>
            <a:lvl2pPr>
              <a:defRPr sz="4000"/>
            </a:lvl2pPr>
            <a:lvl3pPr>
              <a:defRPr sz="3600"/>
            </a:lvl3pPr>
            <a:lvl4pPr>
              <a:defRPr sz="36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5712688"/>
            <a:ext cx="7711440" cy="602211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3000"/>
              </a:spcAft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800" y="12906772"/>
            <a:ext cx="2409144" cy="80922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11891" y="12906772"/>
            <a:ext cx="4747350" cy="80922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766280" y="12906772"/>
            <a:ext cx="3192584" cy="80922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6CB4B4D-7CA3-9044-876B-883B54F8677D}" type="slidenum">
              <a:rPr lang="en-US" altLang="zh-TW" smtClean="0"/>
              <a:t>‹#›</a:t>
            </a:fld>
            <a:endParaRPr lang="zh-TW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10607040" y="752"/>
            <a:ext cx="457200" cy="1371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05668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752"/>
            <a:ext cx="10607040" cy="13715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371600"/>
            <a:ext cx="7711440" cy="4315768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96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064240" y="1"/>
            <a:ext cx="13319760" cy="13715998"/>
          </a:xfrm>
        </p:spPr>
        <p:txBody>
          <a:bodyPr anchor="t">
            <a:normAutofit/>
          </a:bodyPr>
          <a:lstStyle>
            <a:lvl1pPr marL="0" indent="0">
              <a:buNone/>
              <a:defRPr sz="4000"/>
            </a:lvl1pPr>
            <a:lvl2pPr marL="914400" indent="0">
              <a:buNone/>
              <a:defRPr sz="4000"/>
            </a:lvl2pPr>
            <a:lvl3pPr marL="1828800" indent="0">
              <a:buNone/>
              <a:defRPr sz="40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5711936"/>
            <a:ext cx="7711440" cy="6022864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3000"/>
              </a:spcAft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800" y="12906772"/>
            <a:ext cx="2409144" cy="80922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11891" y="12906772"/>
            <a:ext cx="4747350" cy="80922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766280" y="12906772"/>
            <a:ext cx="3192584" cy="809228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6CB4B4D-7CA3-9044-876B-883B54F8677D}" type="slidenum">
              <a:rPr lang="en-US" altLang="zh-TW" smtClean="0"/>
              <a:t>‹#›</a:t>
            </a:fld>
            <a:endParaRPr lang="zh-TW" alt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10607040" y="752"/>
            <a:ext cx="457200" cy="1371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40499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3200" y="1371600"/>
            <a:ext cx="19202400" cy="2971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0" y="4572000"/>
            <a:ext cx="19202400" cy="716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81300" y="12906772"/>
            <a:ext cx="2409144" cy="809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7128" y="12906772"/>
            <a:ext cx="12561660" cy="809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8945472" y="12906772"/>
            <a:ext cx="3192584" cy="809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 baseline="0">
                <a:solidFill>
                  <a:schemeClr val="tx2"/>
                </a:solidFill>
              </a:defRPr>
            </a:lvl1pPr>
          </a:lstStyle>
          <a:p>
            <a:fld id="{86CB4B4D-7CA3-9044-876B-883B54F8677D}" type="slidenum">
              <a:rPr lang="en-US" altLang="zh-TW" smtClean="0"/>
              <a:t>‹#›</a:t>
            </a:fld>
            <a:endParaRPr lang="zh-TW" alt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956190" y="752"/>
            <a:ext cx="457200" cy="13716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9677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xStyles>
    <p:titleStyle>
      <a:lvl1pPr algn="l" defTabSz="1828800" rtl="0" eaLnBrk="1" latinLnBrk="0" hangingPunct="1">
        <a:lnSpc>
          <a:spcPct val="89000"/>
        </a:lnSpc>
        <a:spcBef>
          <a:spcPct val="0"/>
        </a:spcBef>
        <a:buNone/>
        <a:defRPr sz="88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768096" indent="-768096" algn="l" defTabSz="1828800" rtl="0" eaLnBrk="1" latinLnBrk="0" hangingPunct="1">
        <a:lnSpc>
          <a:spcPct val="94000"/>
        </a:lnSpc>
        <a:spcBef>
          <a:spcPts val="2000"/>
        </a:spcBef>
        <a:spcAft>
          <a:spcPts val="400"/>
        </a:spcAft>
        <a:buFont typeface="Franklin Gothic Book" panose="020B0503020102020204" pitchFamily="34" charset="0"/>
        <a:buChar char="■"/>
        <a:defRPr sz="4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1828800" indent="-768096" algn="l" defTabSz="1828800" rtl="0" eaLnBrk="1" latinLnBrk="0" hangingPunct="1">
        <a:lnSpc>
          <a:spcPct val="94000"/>
        </a:lnSpc>
        <a:spcBef>
          <a:spcPts val="1000"/>
        </a:spcBef>
        <a:spcAft>
          <a:spcPts val="400"/>
        </a:spcAft>
        <a:buFont typeface="Franklin Gothic Book" panose="020B0503020102020204" pitchFamily="34" charset="0"/>
        <a:buChar char="–"/>
        <a:defRPr sz="4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2743200" indent="-768096" algn="l" defTabSz="1828800" rtl="0" eaLnBrk="1" latinLnBrk="0" hangingPunct="1">
        <a:lnSpc>
          <a:spcPct val="94000"/>
        </a:lnSpc>
        <a:spcBef>
          <a:spcPts val="1000"/>
        </a:spcBef>
        <a:spcAft>
          <a:spcPts val="400"/>
        </a:spcAft>
        <a:buFont typeface="Franklin Gothic Book" panose="020B0503020102020204" pitchFamily="34" charset="0"/>
        <a:buChar char="■"/>
        <a:defRPr sz="36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657600" indent="-768096" algn="l" defTabSz="1828800" rtl="0" eaLnBrk="1" latinLnBrk="0" hangingPunct="1">
        <a:lnSpc>
          <a:spcPct val="94000"/>
        </a:lnSpc>
        <a:spcBef>
          <a:spcPts val="1000"/>
        </a:spcBef>
        <a:spcAft>
          <a:spcPts val="400"/>
        </a:spcAft>
        <a:buFont typeface="Franklin Gothic Book" panose="020B0503020102020204" pitchFamily="34" charset="0"/>
        <a:buChar char="–"/>
        <a:defRPr sz="36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4572000" indent="-768096" algn="l" defTabSz="1828800" rtl="0" eaLnBrk="1" latinLnBrk="0" hangingPunct="1">
        <a:lnSpc>
          <a:spcPct val="94000"/>
        </a:lnSpc>
        <a:spcBef>
          <a:spcPts val="1000"/>
        </a:spcBef>
        <a:spcAft>
          <a:spcPts val="400"/>
        </a:spcAft>
        <a:buFont typeface="Franklin Gothic Book" panose="020B0503020102020204" pitchFamily="34" charset="0"/>
        <a:buChar char="■"/>
        <a:defRPr sz="3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5486400" indent="-768096" algn="l" defTabSz="1828800" rtl="0" eaLnBrk="1" latinLnBrk="0" hangingPunct="1">
        <a:lnSpc>
          <a:spcPct val="94000"/>
        </a:lnSpc>
        <a:spcBef>
          <a:spcPts val="1000"/>
        </a:spcBef>
        <a:spcAft>
          <a:spcPts val="400"/>
        </a:spcAft>
        <a:buFont typeface="Franklin Gothic Book" panose="020B0503020102020204" pitchFamily="34" charset="0"/>
        <a:buChar char="–"/>
        <a:defRPr sz="3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6400800" indent="-768096" algn="l" defTabSz="1828800" rtl="0" eaLnBrk="1" latinLnBrk="0" hangingPunct="1">
        <a:lnSpc>
          <a:spcPct val="94000"/>
        </a:lnSpc>
        <a:spcBef>
          <a:spcPts val="1000"/>
        </a:spcBef>
        <a:spcAft>
          <a:spcPts val="400"/>
        </a:spcAft>
        <a:buFont typeface="Franklin Gothic Book" panose="020B0503020102020204" pitchFamily="34" charset="0"/>
        <a:buChar char="■"/>
        <a:defRPr sz="28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7315200" indent="-768096" algn="l" defTabSz="1828800" rtl="0" eaLnBrk="1" latinLnBrk="0" hangingPunct="1">
        <a:lnSpc>
          <a:spcPct val="94000"/>
        </a:lnSpc>
        <a:spcBef>
          <a:spcPts val="1000"/>
        </a:spcBef>
        <a:spcAft>
          <a:spcPts val="400"/>
        </a:spcAft>
        <a:buFont typeface="Franklin Gothic Book" panose="020B0503020102020204" pitchFamily="34" charset="0"/>
        <a:buChar char="–"/>
        <a:defRPr sz="28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8229600" indent="-768096" algn="l" defTabSz="1828800" rtl="0" eaLnBrk="1" latinLnBrk="0" hangingPunct="1">
        <a:lnSpc>
          <a:spcPct val="94000"/>
        </a:lnSpc>
        <a:spcBef>
          <a:spcPts val="1000"/>
        </a:spcBef>
        <a:spcAft>
          <a:spcPts val="400"/>
        </a:spcAft>
        <a:buFont typeface="Franklin Gothic Book" panose="020B0503020102020204" pitchFamily="34" charset="0"/>
        <a:buChar char="■"/>
        <a:defRPr sz="28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2.jp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Merton’s Structural Credit Risk Model"/>
          <p:cNvSpPr txBox="1">
            <a:spLocks noGrp="1"/>
          </p:cNvSpPr>
          <p:nvPr>
            <p:ph type="title"/>
          </p:nvPr>
        </p:nvSpPr>
        <p:spPr>
          <a:xfrm>
            <a:off x="2817583" y="6071247"/>
            <a:ext cx="18748833" cy="1573506"/>
          </a:xfrm>
          <a:prstGeom prst="rect">
            <a:avLst/>
          </a:prstGeom>
        </p:spPr>
        <p:txBody>
          <a:bodyPr/>
          <a:lstStyle>
            <a:lvl1pPr>
              <a:defRPr sz="9600" spc="-192"/>
            </a:lvl1pPr>
          </a:lstStyle>
          <a:p>
            <a:r>
              <a:rPr dirty="0"/>
              <a:t>Merton’s Structural Credit Risk Model</a:t>
            </a:r>
          </a:p>
        </p:txBody>
      </p:sp>
      <p:sp>
        <p:nvSpPr>
          <p:cNvPr id="152" name="報告人： 游仲斐…"/>
          <p:cNvSpPr txBox="1"/>
          <p:nvPr/>
        </p:nvSpPr>
        <p:spPr>
          <a:xfrm>
            <a:off x="1868664" y="11923951"/>
            <a:ext cx="4434163" cy="13162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algn="l">
              <a:lnSpc>
                <a:spcPct val="150000"/>
              </a:lnSpc>
              <a:defRPr sz="2000" b="1"/>
            </a:pPr>
            <a:r>
              <a:rPr sz="2800" dirty="0" err="1"/>
              <a:t>報告人</a:t>
            </a:r>
            <a:r>
              <a:rPr sz="2800" dirty="0"/>
              <a:t>： 游仲斐</a:t>
            </a:r>
          </a:p>
          <a:p>
            <a:pPr algn="l">
              <a:lnSpc>
                <a:spcPct val="150000"/>
              </a:lnSpc>
              <a:defRPr sz="2000" b="1"/>
            </a:pPr>
            <a:r>
              <a:rPr sz="2800" dirty="0" err="1"/>
              <a:t>日期</a:t>
            </a:r>
            <a:r>
              <a:rPr sz="2800" dirty="0"/>
              <a:t>： 2023/04/17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Merton's Structural Credit Risk Model.jpg" descr="Merton's Structural Credit Risk Model.jpg"/>
          <p:cNvPicPr>
            <a:picLocks noChangeAspect="1"/>
          </p:cNvPicPr>
          <p:nvPr/>
        </p:nvPicPr>
        <p:blipFill>
          <a:blip r:embed="rId3"/>
          <a:srcRect l="13082" t="7735" r="14420" b="11852"/>
          <a:stretch>
            <a:fillRect/>
          </a:stretch>
        </p:blipFill>
        <p:spPr>
          <a:xfrm>
            <a:off x="7563246" y="561382"/>
            <a:ext cx="9257501" cy="732630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" name="群組 1">
            <a:extLst>
              <a:ext uri="{FF2B5EF4-FFF2-40B4-BE49-F238E27FC236}">
                <a16:creationId xmlns:a16="http://schemas.microsoft.com/office/drawing/2014/main" id="{C4707794-6CB8-9F9B-12FD-DF8A6F02173B}"/>
              </a:ext>
            </a:extLst>
          </p:cNvPr>
          <p:cNvGrpSpPr/>
          <p:nvPr/>
        </p:nvGrpSpPr>
        <p:grpSpPr>
          <a:xfrm>
            <a:off x="4001342" y="8372136"/>
            <a:ext cx="8890002" cy="4122567"/>
            <a:chOff x="4001342" y="8372136"/>
            <a:chExt cx="8890002" cy="4122567"/>
          </a:xfrm>
        </p:grpSpPr>
        <p:grpSp>
          <p:nvGrpSpPr>
            <p:cNvPr id="157" name="群組"/>
            <p:cNvGrpSpPr/>
            <p:nvPr/>
          </p:nvGrpSpPr>
          <p:grpSpPr>
            <a:xfrm>
              <a:off x="4336941" y="10575227"/>
              <a:ext cx="2540001" cy="1486916"/>
              <a:chOff x="0" y="0"/>
              <a:chExt cx="2540000" cy="148691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5" name="方程式"/>
                  <p:cNvSpPr txBox="1"/>
                  <p:nvPr/>
                </p:nvSpPr>
                <p:spPr>
                  <a:xfrm>
                    <a:off x="0" y="0"/>
                    <a:ext cx="2540000" cy="385487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 defTabSz="914400" latinLnBrk="1">
                      <a:defRPr sz="1800">
                        <a:solidFill>
                          <a:srgbClr val="000000"/>
                        </a:solidFill>
                      </a:defRPr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𝐷𝑒𝑏𝑡h𝑜𝑙𝑑𝑒𝑟</m:t>
                          </m:r>
                        </m:oMath>
                      </m:oMathPara>
                    </a14:m>
                    <a:endParaRPr sz="4400"/>
                  </a:p>
                </p:txBody>
              </p:sp>
            </mc:Choice>
            <mc:Fallback xmlns="">
              <p:sp>
                <p:nvSpPr>
                  <p:cNvPr id="155" name="方程式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0" y="0"/>
                    <a:ext cx="2540000" cy="385487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7960" r="-19403" b="-87500"/>
                    </a:stretch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/>
                  <a:lstStyle/>
                  <a:p>
                    <a:r>
                      <a:rPr lang="zh-TW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6" name="方程式"/>
                  <p:cNvSpPr txBox="1"/>
                  <p:nvPr/>
                </p:nvSpPr>
                <p:spPr>
                  <a:xfrm>
                    <a:off x="0" y="1059811"/>
                    <a:ext cx="2540000" cy="427104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</p:spPr>
                <p:txBody>
                  <a:bodyPr wrap="none" lIns="0" tIns="0" rIns="0" bIns="0">
                    <a:spAutoFit/>
                  </a:bodyPr>
                  <a:lstStyle/>
                  <a:p>
                    <a:pPr algn="l" defTabSz="914400" latinLnBrk="1">
                      <a:defRPr sz="1800">
                        <a:solidFill>
                          <a:srgbClr val="000000"/>
                        </a:solidFill>
                      </a:defRPr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sz="3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𝐸𝑞𝑢𝑖𝑡𝑦h𝑜𝑙𝑑𝑒𝑟</m:t>
                          </m:r>
                        </m:oMath>
                      </m:oMathPara>
                    </a14:m>
                    <a:endParaRPr sz="3800"/>
                  </a:p>
                </p:txBody>
              </p:sp>
            </mc:Choice>
            <mc:Fallback xmlns="">
              <p:sp>
                <p:nvSpPr>
                  <p:cNvPr id="156" name="方程式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0" y="1059811"/>
                    <a:ext cx="2540000" cy="427104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8955" r="-22388" b="-85294"/>
                    </a:stretch>
                  </a:blipFill>
                  <a:ln w="12700" cap="flat">
                    <a:noFill/>
                    <a:miter lim="400000"/>
                  </a:ln>
                  <a:effectLst/>
                </p:spPr>
                <p:txBody>
                  <a:bodyPr/>
                  <a:lstStyle/>
                  <a:p>
                    <a:r>
                      <a:rPr lang="zh-TW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8" name="方程式"/>
                <p:cNvSpPr txBox="1"/>
                <p:nvPr/>
              </p:nvSpPr>
              <p:spPr>
                <a:xfrm>
                  <a:off x="8722106" y="10502125"/>
                  <a:ext cx="349759" cy="38347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none" lIns="0" tIns="0" rIns="0" bIns="0">
                  <a:spAutoFit/>
                </a:bodyPr>
                <a:lstStyle/>
                <a:p>
                  <a:pPr algn="l" defTabSz="914400" latinLnBrk="1">
                    <a:defRPr sz="1800">
                      <a:solidFill>
                        <a:srgbClr val="000000"/>
                      </a:solidFill>
                    </a:defRPr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oMath>
                    </m:oMathPara>
                  </a14:m>
                  <a:endParaRPr sz="4500"/>
                </a:p>
              </p:txBody>
            </p:sp>
          </mc:Choice>
          <mc:Fallback xmlns="">
            <p:sp>
              <p:nvSpPr>
                <p:cNvPr id="158" name="方程式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22106" y="10502125"/>
                  <a:ext cx="349759" cy="383478"/>
                </a:xfrm>
                <a:prstGeom prst="rect">
                  <a:avLst/>
                </a:prstGeom>
                <a:blipFill>
                  <a:blip r:embed="rId6"/>
                  <a:stretch>
                    <a:fillRect l="-51724" r="-55172" b="-93548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9" name="方程式"/>
                <p:cNvSpPr txBox="1"/>
                <p:nvPr/>
              </p:nvSpPr>
              <p:spPr>
                <a:xfrm>
                  <a:off x="8773566" y="11586080"/>
                  <a:ext cx="246838" cy="376810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none" lIns="0" tIns="0" rIns="0" bIns="0">
                  <a:spAutoFit/>
                </a:bodyPr>
                <a:lstStyle/>
                <a:p>
                  <a:pPr algn="l" defTabSz="914400" latinLnBrk="1">
                    <a:defRPr sz="1800">
                      <a:solidFill>
                        <a:srgbClr val="000000"/>
                      </a:solidFill>
                    </a:defRPr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sz="4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sz="4300"/>
                </a:p>
              </p:txBody>
            </p:sp>
          </mc:Choice>
          <mc:Fallback xmlns="">
            <p:sp>
              <p:nvSpPr>
                <p:cNvPr id="159" name="方程式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73566" y="11586080"/>
                  <a:ext cx="246838" cy="376810"/>
                </a:xfrm>
                <a:prstGeom prst="rect">
                  <a:avLst/>
                </a:prstGeom>
                <a:blipFill>
                  <a:blip r:embed="rId7"/>
                  <a:stretch>
                    <a:fillRect l="-66667" r="-90476" b="-93333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0" name="方程式"/>
                <p:cNvSpPr txBox="1"/>
                <p:nvPr/>
              </p:nvSpPr>
              <p:spPr>
                <a:xfrm>
                  <a:off x="11385861" y="10501456"/>
                  <a:ext cx="413614" cy="38148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none" lIns="0" tIns="0" rIns="0" bIns="0">
                  <a:spAutoFit/>
                </a:bodyPr>
                <a:lstStyle/>
                <a:p>
                  <a:pPr algn="l" defTabSz="914400" latinLnBrk="1">
                    <a:defRPr sz="1800">
                      <a:solidFill>
                        <a:srgbClr val="000000"/>
                      </a:solidFill>
                    </a:defRPr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sz="4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sz="4600"/>
                </a:p>
              </p:txBody>
            </p:sp>
          </mc:Choice>
          <mc:Fallback xmlns="">
            <p:sp>
              <p:nvSpPr>
                <p:cNvPr id="160" name="方程式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385861" y="10501456"/>
                  <a:ext cx="413614" cy="381483"/>
                </a:xfrm>
                <a:prstGeom prst="rect">
                  <a:avLst/>
                </a:prstGeom>
                <a:blipFill>
                  <a:blip r:embed="rId8"/>
                  <a:stretch>
                    <a:fillRect l="-47059" r="-44118" b="-103333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1" name="方程式"/>
                <p:cNvSpPr txBox="1"/>
                <p:nvPr/>
              </p:nvSpPr>
              <p:spPr>
                <a:xfrm>
                  <a:off x="10917027" y="11581079"/>
                  <a:ext cx="1351281" cy="38347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none" lIns="0" tIns="0" rIns="0" bIns="0">
                  <a:spAutoFit/>
                </a:bodyPr>
                <a:lstStyle/>
                <a:p>
                  <a:pPr algn="l" defTabSz="914400" latinLnBrk="1">
                    <a:defRPr sz="1800">
                      <a:solidFill>
                        <a:srgbClr val="000000"/>
                      </a:solidFill>
                    </a:defRPr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sz="4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sz="4500"/>
                </a:p>
              </p:txBody>
            </p:sp>
          </mc:Choice>
          <mc:Fallback xmlns="">
            <p:sp>
              <p:nvSpPr>
                <p:cNvPr id="161" name="方程式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17027" y="11581079"/>
                  <a:ext cx="1351281" cy="383478"/>
                </a:xfrm>
                <a:prstGeom prst="rect">
                  <a:avLst/>
                </a:prstGeom>
                <a:blipFill>
                  <a:blip r:embed="rId9"/>
                  <a:stretch>
                    <a:fillRect l="-13889" r="-21296" b="-93548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2" name="方程式"/>
                <p:cNvSpPr txBox="1"/>
                <p:nvPr/>
              </p:nvSpPr>
              <p:spPr>
                <a:xfrm>
                  <a:off x="8205314" y="9383712"/>
                  <a:ext cx="1383341" cy="37830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none" lIns="0" tIns="0" rIns="0" bIns="0">
                  <a:spAutoFit/>
                </a:bodyPr>
                <a:lstStyle/>
                <a:p>
                  <a:pPr algn="l" defTabSz="914400" latinLnBrk="1">
                    <a:defRPr sz="1800">
                      <a:solidFill>
                        <a:srgbClr val="000000"/>
                      </a:solidFill>
                    </a:defRPr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sz="4400" dirty="0"/>
                </a:p>
              </p:txBody>
            </p:sp>
          </mc:Choice>
          <mc:Fallback xmlns="">
            <p:sp>
              <p:nvSpPr>
                <p:cNvPr id="162" name="方程式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05314" y="9383712"/>
                  <a:ext cx="1383341" cy="378308"/>
                </a:xfrm>
                <a:prstGeom prst="rect">
                  <a:avLst/>
                </a:prstGeom>
                <a:blipFill>
                  <a:blip r:embed="rId10"/>
                  <a:stretch>
                    <a:fillRect l="-13636" r="-20000" b="-90323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3" name="方程式"/>
                <p:cNvSpPr txBox="1"/>
                <p:nvPr/>
              </p:nvSpPr>
              <p:spPr>
                <a:xfrm>
                  <a:off x="10900996" y="9383712"/>
                  <a:ext cx="1383342" cy="37830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none" lIns="0" tIns="0" rIns="0" bIns="0">
                  <a:spAutoFit/>
                </a:bodyPr>
                <a:lstStyle/>
                <a:p>
                  <a:pPr algn="l" defTabSz="914400" latinLnBrk="1">
                    <a:defRPr sz="1800">
                      <a:solidFill>
                        <a:srgbClr val="000000"/>
                      </a:solidFill>
                    </a:defRPr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sz="4400" dirty="0"/>
                </a:p>
              </p:txBody>
            </p:sp>
          </mc:Choice>
          <mc:Fallback xmlns="">
            <p:sp>
              <p:nvSpPr>
                <p:cNvPr id="163" name="方程式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900996" y="9383712"/>
                  <a:ext cx="1383342" cy="378309"/>
                </a:xfrm>
                <a:prstGeom prst="rect">
                  <a:avLst/>
                </a:prstGeom>
                <a:blipFill>
                  <a:blip r:embed="rId11"/>
                  <a:stretch>
                    <a:fillRect l="-13636" r="-20000" b="-90323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4" name="方程式"/>
                <p:cNvSpPr txBox="1"/>
                <p:nvPr/>
              </p:nvSpPr>
              <p:spPr>
                <a:xfrm>
                  <a:off x="9679701" y="8372136"/>
                  <a:ext cx="1221295" cy="382144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</p:spPr>
              <p:txBody>
                <a:bodyPr wrap="none" lIns="0" tIns="0" rIns="0" bIns="0">
                  <a:spAutoFit/>
                </a:bodyPr>
                <a:lstStyle/>
                <a:p>
                  <a:pPr algn="l" defTabSz="914400" latinLnBrk="1">
                    <a:defRPr sz="1800">
                      <a:solidFill>
                        <a:srgbClr val="000000"/>
                      </a:solidFill>
                    </a:defRPr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sz="3400" i="1">
                            <a:solidFill>
                              <a:srgbClr val="010101"/>
                            </a:solidFill>
                            <a:latin typeface="Cambria Math" panose="02040503050406030204" pitchFamily="18" charset="0"/>
                          </a:rPr>
                          <m:t>𝑃𝑎𝑦𝑜𝑓𝑓</m:t>
                        </m:r>
                      </m:oMath>
                    </m:oMathPara>
                  </a14:m>
                  <a:endParaRPr sz="3400" dirty="0">
                    <a:solidFill>
                      <a:srgbClr val="010101"/>
                    </a:solidFill>
                  </a:endParaRPr>
                </a:p>
              </p:txBody>
            </p:sp>
          </mc:Choice>
          <mc:Fallback xmlns="">
            <p:sp>
              <p:nvSpPr>
                <p:cNvPr id="164" name="方程式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79701" y="8372136"/>
                  <a:ext cx="1221295" cy="382144"/>
                </a:xfrm>
                <a:prstGeom prst="rect">
                  <a:avLst/>
                </a:prstGeom>
                <a:blipFill>
                  <a:blip r:embed="rId12"/>
                  <a:stretch>
                    <a:fillRect l="-16495" r="-35052" b="-83871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5" name="線條"/>
            <p:cNvSpPr/>
            <p:nvPr/>
          </p:nvSpPr>
          <p:spPr>
            <a:xfrm>
              <a:off x="7893540" y="9056987"/>
              <a:ext cx="4997803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166" name="線條"/>
            <p:cNvSpPr/>
            <p:nvPr/>
          </p:nvSpPr>
          <p:spPr>
            <a:xfrm>
              <a:off x="4001342" y="10226743"/>
              <a:ext cx="8890002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167" name="線條"/>
            <p:cNvSpPr/>
            <p:nvPr/>
          </p:nvSpPr>
          <p:spPr>
            <a:xfrm>
              <a:off x="4001342" y="12494702"/>
              <a:ext cx="8890002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3" name="群組 2">
            <a:extLst>
              <a:ext uri="{FF2B5EF4-FFF2-40B4-BE49-F238E27FC236}">
                <a16:creationId xmlns:a16="http://schemas.microsoft.com/office/drawing/2014/main" id="{AEF28B6F-E337-9AA6-8BA4-27A8B0C4C1EB}"/>
              </a:ext>
            </a:extLst>
          </p:cNvPr>
          <p:cNvGrpSpPr/>
          <p:nvPr/>
        </p:nvGrpSpPr>
        <p:grpSpPr>
          <a:xfrm>
            <a:off x="8307297" y="10464093"/>
            <a:ext cx="11626568" cy="785426"/>
            <a:chOff x="8307297" y="10464093"/>
            <a:chExt cx="11626568" cy="785426"/>
          </a:xfrm>
        </p:grpSpPr>
        <p:sp>
          <p:nvSpPr>
            <p:cNvPr id="169" name="矩形"/>
            <p:cNvSpPr/>
            <p:nvPr/>
          </p:nvSpPr>
          <p:spPr>
            <a:xfrm>
              <a:off x="8307297" y="10464093"/>
              <a:ext cx="4140187" cy="785426"/>
            </a:xfrm>
            <a:prstGeom prst="rect">
              <a:avLst/>
            </a:prstGeom>
            <a:ln w="50800">
              <a:solidFill>
                <a:srgbClr val="FF2600"/>
              </a:solidFill>
              <a:miter lim="400000"/>
            </a:ln>
          </p:spPr>
          <p:txBody>
            <a:bodyPr lIns="50800" tIns="50800" rIns="50800" bIns="50800" anchor="ctr"/>
            <a:lstStyle/>
            <a:p>
              <a:pPr defTabSz="825500">
                <a:defRPr sz="3200">
                  <a:solidFill>
                    <a:srgbClr val="FF382E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1" name="方程式"/>
                <p:cNvSpPr txBox="1"/>
                <p:nvPr/>
              </p:nvSpPr>
              <p:spPr>
                <a:xfrm>
                  <a:off x="12694434" y="10500203"/>
                  <a:ext cx="7239431" cy="382715"/>
                </a:xfrm>
                <a:prstGeom prst="rect">
                  <a:avLst/>
                </a:prstGeom>
                <a:ln w="12700">
                  <a:miter lim="400000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 defTabSz="914400" latinLnBrk="1">
                    <a:defRPr sz="1800">
                      <a:solidFill>
                        <a:srgbClr val="000000"/>
                      </a:solidFill>
                    </a:defRPr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𝑀𝑖𝑛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}=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𝑀𝑎𝑥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,0}</m:t>
                        </m:r>
                      </m:oMath>
                    </m:oMathPara>
                  </a14:m>
                  <a:endParaRPr sz="3500" dirty="0"/>
                </a:p>
              </p:txBody>
            </p:sp>
          </mc:Choice>
          <mc:Fallback xmlns="">
            <p:sp>
              <p:nvSpPr>
                <p:cNvPr id="171" name="方程式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694434" y="10500203"/>
                  <a:ext cx="7239431" cy="382715"/>
                </a:xfrm>
                <a:prstGeom prst="rect">
                  <a:avLst/>
                </a:prstGeom>
                <a:blipFill>
                  <a:blip r:embed="rId13"/>
                  <a:stretch>
                    <a:fillRect b="-93548"/>
                  </a:stretch>
                </a:blipFill>
                <a:ln w="12700">
                  <a:miter lim="400000"/>
                </a:ln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群組 3">
            <a:extLst>
              <a:ext uri="{FF2B5EF4-FFF2-40B4-BE49-F238E27FC236}">
                <a16:creationId xmlns:a16="http://schemas.microsoft.com/office/drawing/2014/main" id="{B3FFE6CF-ADB4-E652-3FF6-F7F79CC646D4}"/>
              </a:ext>
            </a:extLst>
          </p:cNvPr>
          <p:cNvGrpSpPr/>
          <p:nvPr/>
        </p:nvGrpSpPr>
        <p:grpSpPr>
          <a:xfrm>
            <a:off x="8307297" y="11466869"/>
            <a:ext cx="7977527" cy="785426"/>
            <a:chOff x="8307297" y="11466869"/>
            <a:chExt cx="7977527" cy="785426"/>
          </a:xfrm>
        </p:grpSpPr>
        <p:sp>
          <p:nvSpPr>
            <p:cNvPr id="170" name="矩形"/>
            <p:cNvSpPr/>
            <p:nvPr/>
          </p:nvSpPr>
          <p:spPr>
            <a:xfrm>
              <a:off x="8307297" y="11466869"/>
              <a:ext cx="4140187" cy="785426"/>
            </a:xfrm>
            <a:prstGeom prst="rect">
              <a:avLst/>
            </a:prstGeom>
            <a:ln w="50800">
              <a:solidFill>
                <a:srgbClr val="FF2600"/>
              </a:solidFill>
              <a:miter lim="400000"/>
            </a:ln>
          </p:spPr>
          <p:txBody>
            <a:bodyPr lIns="50800" tIns="50800" rIns="50800" bIns="50800" anchor="ctr"/>
            <a:lstStyle/>
            <a:p>
              <a:pPr defTabSz="825500">
                <a:defRPr sz="3200">
                  <a:solidFill>
                    <a:srgbClr val="FF382E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2" name="方程式"/>
                <p:cNvSpPr txBox="1"/>
                <p:nvPr/>
              </p:nvSpPr>
              <p:spPr>
                <a:xfrm>
                  <a:off x="13007666" y="11578854"/>
                  <a:ext cx="3277158" cy="382715"/>
                </a:xfrm>
                <a:prstGeom prst="rect">
                  <a:avLst/>
                </a:prstGeom>
                <a:ln w="12700">
                  <a:miter lim="400000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l" defTabSz="914400" latinLnBrk="1">
                    <a:defRPr sz="1800">
                      <a:solidFill>
                        <a:srgbClr val="000000"/>
                      </a:solidFill>
                    </a:defRPr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𝑀𝑎𝑥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{0,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sz="35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}</m:t>
                        </m:r>
                      </m:oMath>
                    </m:oMathPara>
                  </a14:m>
                  <a:endParaRPr sz="3500" dirty="0"/>
                </a:p>
              </p:txBody>
            </p:sp>
          </mc:Choice>
          <mc:Fallback xmlns="">
            <p:sp>
              <p:nvSpPr>
                <p:cNvPr id="172" name="方程式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007666" y="11578854"/>
                  <a:ext cx="3277158" cy="382715"/>
                </a:xfrm>
                <a:prstGeom prst="rect">
                  <a:avLst/>
                </a:prstGeom>
                <a:blipFill>
                  <a:blip r:embed="rId14"/>
                  <a:stretch>
                    <a:fillRect l="-2317" r="-5405" b="-93548"/>
                  </a:stretch>
                </a:blipFill>
                <a:ln w="12700">
                  <a:miter lim="400000"/>
                </a:ln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群組 4">
            <a:extLst>
              <a:ext uri="{FF2B5EF4-FFF2-40B4-BE49-F238E27FC236}">
                <a16:creationId xmlns:a16="http://schemas.microsoft.com/office/drawing/2014/main" id="{110918E5-06D8-0802-1CF0-725CF0EFD57F}"/>
              </a:ext>
            </a:extLst>
          </p:cNvPr>
          <p:cNvGrpSpPr/>
          <p:nvPr/>
        </p:nvGrpSpPr>
        <p:grpSpPr>
          <a:xfrm>
            <a:off x="14646245" y="8782604"/>
            <a:ext cx="2965345" cy="1601405"/>
            <a:chOff x="14646245" y="8782604"/>
            <a:chExt cx="2965345" cy="1601405"/>
          </a:xfrm>
        </p:grpSpPr>
        <p:sp>
          <p:nvSpPr>
            <p:cNvPr id="173" name="線條"/>
            <p:cNvSpPr/>
            <p:nvPr/>
          </p:nvSpPr>
          <p:spPr>
            <a:xfrm flipV="1">
              <a:off x="16128916" y="10001294"/>
              <a:ext cx="1" cy="382715"/>
            </a:xfrm>
            <a:prstGeom prst="line">
              <a:avLst/>
            </a:prstGeom>
            <a:ln w="25400">
              <a:solidFill>
                <a:srgbClr val="0433FF"/>
              </a:solidFill>
              <a:miter lim="400000"/>
              <a:tailEnd type="triangle"/>
            </a:ln>
          </p:spPr>
          <p:txBody>
            <a:bodyPr lIns="50800" tIns="50800" rIns="50800" bIns="50800" anchor="ctr"/>
            <a:lstStyle/>
            <a:p>
              <a:endParaRPr/>
            </a:p>
          </p:txBody>
        </p:sp>
        <p:sp>
          <p:nvSpPr>
            <p:cNvPr id="174" name="面額為 D 的債券長部位"/>
            <p:cNvSpPr txBox="1"/>
            <p:nvPr/>
          </p:nvSpPr>
          <p:spPr>
            <a:xfrm>
              <a:off x="14646245" y="8782604"/>
              <a:ext cx="2965345" cy="102592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lIns="50800" tIns="50800" rIns="50800" bIns="50800" anchor="ctr">
              <a:spAutoFit/>
            </a:bodyPr>
            <a:lstStyle>
              <a:lvl1pPr>
                <a:defRPr sz="3000">
                  <a:solidFill>
                    <a:srgbClr val="0433FF"/>
                  </a:solidFill>
                </a:defRPr>
              </a:lvl1pPr>
            </a:lstStyle>
            <a:p>
              <a:r>
                <a:rPr dirty="0" err="1">
                  <a:latin typeface="Heiti TC Medium" pitchFamily="2" charset="-128"/>
                  <a:ea typeface="Heiti TC Medium" pitchFamily="2" charset="-128"/>
                </a:rPr>
                <a:t>面額為</a:t>
              </a:r>
              <a:r>
                <a:rPr dirty="0">
                  <a:latin typeface="Heiti TC Medium" pitchFamily="2" charset="-128"/>
                  <a:ea typeface="Heiti TC Medium" pitchFamily="2" charset="-128"/>
                </a:rPr>
                <a:t> D </a:t>
              </a:r>
              <a:r>
                <a:rPr dirty="0" err="1">
                  <a:latin typeface="Heiti TC Medium" pitchFamily="2" charset="-128"/>
                  <a:ea typeface="Heiti TC Medium" pitchFamily="2" charset="-128"/>
                </a:rPr>
                <a:t>的債券長部位</a:t>
              </a:r>
              <a:endParaRPr dirty="0">
                <a:latin typeface="Heiti TC Medium" pitchFamily="2" charset="-128"/>
                <a:ea typeface="Heiti TC Medium" pitchFamily="2" charset="-128"/>
              </a:endParaRPr>
            </a:p>
          </p:txBody>
        </p:sp>
      </p:grpSp>
      <p:grpSp>
        <p:nvGrpSpPr>
          <p:cNvPr id="7" name="群組 6">
            <a:extLst>
              <a:ext uri="{FF2B5EF4-FFF2-40B4-BE49-F238E27FC236}">
                <a16:creationId xmlns:a16="http://schemas.microsoft.com/office/drawing/2014/main" id="{897632A7-2BCC-E3CC-5369-9013D461ADD1}"/>
              </a:ext>
            </a:extLst>
          </p:cNvPr>
          <p:cNvGrpSpPr/>
          <p:nvPr/>
        </p:nvGrpSpPr>
        <p:grpSpPr>
          <a:xfrm>
            <a:off x="13007665" y="12232732"/>
            <a:ext cx="3277158" cy="978041"/>
            <a:chOff x="13007665" y="12232732"/>
            <a:chExt cx="3277158" cy="978041"/>
          </a:xfrm>
        </p:grpSpPr>
        <p:sp>
          <p:nvSpPr>
            <p:cNvPr id="176" name="線條"/>
            <p:cNvSpPr/>
            <p:nvPr/>
          </p:nvSpPr>
          <p:spPr>
            <a:xfrm>
              <a:off x="14646244" y="12232732"/>
              <a:ext cx="1" cy="424750"/>
            </a:xfrm>
            <a:prstGeom prst="line">
              <a:avLst/>
            </a:prstGeom>
            <a:ln w="25400">
              <a:solidFill>
                <a:srgbClr val="0433FF"/>
              </a:solidFill>
              <a:miter lim="400000"/>
              <a:tailEnd type="triangle"/>
            </a:ln>
          </p:spPr>
          <p:txBody>
            <a:bodyPr lIns="50800" tIns="50800" rIns="50800" bIns="50800" anchor="ctr"/>
            <a:lstStyle/>
            <a:p>
              <a:endParaRPr/>
            </a:p>
          </p:txBody>
        </p:sp>
        <p:sp>
          <p:nvSpPr>
            <p:cNvPr id="177" name="買權長部位"/>
            <p:cNvSpPr txBox="1"/>
            <p:nvPr/>
          </p:nvSpPr>
          <p:spPr>
            <a:xfrm>
              <a:off x="13007665" y="12646516"/>
              <a:ext cx="3277158" cy="56425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lIns="50800" tIns="50800" rIns="50800" bIns="50800" anchor="ctr">
              <a:spAutoFit/>
            </a:bodyPr>
            <a:lstStyle>
              <a:lvl1pPr>
                <a:defRPr sz="3000">
                  <a:solidFill>
                    <a:srgbClr val="0433FF"/>
                  </a:solidFill>
                </a:defRPr>
              </a:lvl1pPr>
            </a:lstStyle>
            <a:p>
              <a:r>
                <a:rPr dirty="0" err="1">
                  <a:latin typeface="Heiti TC Medium" pitchFamily="2" charset="-128"/>
                  <a:ea typeface="Heiti TC Medium" pitchFamily="2" charset="-128"/>
                </a:rPr>
                <a:t>買權長部位</a:t>
              </a:r>
              <a:endParaRPr dirty="0">
                <a:latin typeface="Heiti TC Medium" pitchFamily="2" charset="-128"/>
                <a:ea typeface="Heiti TC Medium" pitchFamily="2" charset="-128"/>
              </a:endParaRPr>
            </a:p>
          </p:txBody>
        </p:sp>
      </p:grpSp>
      <p:grpSp>
        <p:nvGrpSpPr>
          <p:cNvPr id="6" name="群組 5">
            <a:extLst>
              <a:ext uri="{FF2B5EF4-FFF2-40B4-BE49-F238E27FC236}">
                <a16:creationId xmlns:a16="http://schemas.microsoft.com/office/drawing/2014/main" id="{A94E221C-E186-4ED8-9DA9-E8340A055BA4}"/>
              </a:ext>
            </a:extLst>
          </p:cNvPr>
          <p:cNvGrpSpPr/>
          <p:nvPr/>
        </p:nvGrpSpPr>
        <p:grpSpPr>
          <a:xfrm>
            <a:off x="17105501" y="11124748"/>
            <a:ext cx="3277158" cy="972333"/>
            <a:chOff x="17105501" y="11124748"/>
            <a:chExt cx="3277158" cy="972333"/>
          </a:xfrm>
        </p:grpSpPr>
        <p:sp>
          <p:nvSpPr>
            <p:cNvPr id="175" name="賣權短部位"/>
            <p:cNvSpPr txBox="1"/>
            <p:nvPr/>
          </p:nvSpPr>
          <p:spPr>
            <a:xfrm>
              <a:off x="17105501" y="11532824"/>
              <a:ext cx="3277158" cy="56425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lIns="50800" tIns="50800" rIns="50800" bIns="50800" anchor="ctr">
              <a:spAutoFit/>
            </a:bodyPr>
            <a:lstStyle>
              <a:lvl1pPr>
                <a:defRPr sz="3000">
                  <a:solidFill>
                    <a:srgbClr val="0433FF"/>
                  </a:solidFill>
                </a:defRPr>
              </a:lvl1pPr>
            </a:lstStyle>
            <a:p>
              <a:r>
                <a:rPr dirty="0" err="1">
                  <a:latin typeface="Heiti TC Medium" pitchFamily="2" charset="-128"/>
                  <a:ea typeface="Heiti TC Medium" pitchFamily="2" charset="-128"/>
                </a:rPr>
                <a:t>賣權短部位</a:t>
              </a:r>
              <a:endParaRPr dirty="0">
                <a:latin typeface="Heiti TC Medium" pitchFamily="2" charset="-128"/>
                <a:ea typeface="Heiti TC Medium" pitchFamily="2" charset="-128"/>
              </a:endParaRPr>
            </a:p>
          </p:txBody>
        </p:sp>
        <p:sp>
          <p:nvSpPr>
            <p:cNvPr id="178" name="線條"/>
            <p:cNvSpPr/>
            <p:nvPr/>
          </p:nvSpPr>
          <p:spPr>
            <a:xfrm>
              <a:off x="18744079" y="11124748"/>
              <a:ext cx="1" cy="382716"/>
            </a:xfrm>
            <a:prstGeom prst="line">
              <a:avLst/>
            </a:prstGeom>
            <a:ln w="25400">
              <a:solidFill>
                <a:srgbClr val="0433FF"/>
              </a:solidFill>
              <a:miter lim="400000"/>
              <a:tailEnd type="triangle"/>
            </a:ln>
          </p:spPr>
          <p:txBody>
            <a:bodyPr lIns="50800" tIns="50800" rIns="50800" bIns="50800" anchor="ctr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4247AD16-7462-90CB-6AF3-78330AEA9B9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36" t="7900" r="14337" b="8580"/>
          <a:stretch/>
        </p:blipFill>
        <p:spPr>
          <a:xfrm>
            <a:off x="7612648" y="1061488"/>
            <a:ext cx="9681592" cy="809985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3294F9DE-44DC-C821-ECA7-6986B0D9ED50}"/>
                  </a:ext>
                </a:extLst>
              </p:cNvPr>
              <p:cNvSpPr txBox="1"/>
              <p:nvPr/>
            </p:nvSpPr>
            <p:spPr>
              <a:xfrm>
                <a:off x="18918265" y="1061488"/>
                <a:ext cx="3290792" cy="3035254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0" tIns="0" rIns="0" bIns="0" numCol="1" spcCol="38100" rtlCol="0" anchor="ctr">
                <a:spAutoFit/>
              </a:bodyPr>
              <a:lstStyle/>
              <a:p>
                <a:pPr marL="0" marR="0" indent="0" algn="l" defTabSz="2438338" rtl="0" fontAlgn="auto" latinLnBrk="0" hangingPunct="0"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r>
                      <a:rPr kumimoji="0" lang="zh-TW" alt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FillTx/>
                        <a:latin typeface="Cambria Math" panose="02040503050406030204" pitchFamily="18" charset="0"/>
                        <a:sym typeface="Helvetica Neue"/>
                      </a:rPr>
                      <m:t>𝜏</m:t>
                    </m:r>
                    <m:r>
                      <a:rPr kumimoji="0" lang="en-US" altLang="zh-TW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FillTx/>
                        <a:latin typeface="Cambria Math" panose="02040503050406030204" pitchFamily="18" charset="0"/>
                        <a:sym typeface="Helvetica Neue"/>
                      </a:rPr>
                      <m:t>: </m:t>
                    </m:r>
                  </m:oMath>
                </a14:m>
                <a:r>
                  <a:rPr kumimoji="0" lang="zh-TW" altLang="en-US" sz="3200" b="0" i="0" u="none" strike="noStrike" cap="none" spc="0" normalizeH="0" baseline="0" dirty="0">
                    <a:ln>
                      <a:noFill/>
                    </a:ln>
                    <a:solidFill>
                      <a:schemeClr val="bg2">
                        <a:lumMod val="10000"/>
                      </a:schemeClr>
                    </a:solidFill>
                    <a:effectLst/>
                    <a:uFillTx/>
                    <a:latin typeface="Heiti TC Medium" pitchFamily="2" charset="-128"/>
                    <a:ea typeface="Heiti TC Medium" pitchFamily="2" charset="-128"/>
                    <a:sym typeface="Helvetica Neue"/>
                  </a:rPr>
                  <a:t>稅率</a:t>
                </a:r>
                <a:endParaRPr kumimoji="0" lang="en-US" altLang="zh-TW" sz="3200" b="0" i="0" u="none" strike="noStrike" cap="none" spc="0" normalizeH="0" baseline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FillTx/>
                  <a:latin typeface="Heiti TC Medium" pitchFamily="2" charset="-128"/>
                  <a:ea typeface="Heiti TC Medium" pitchFamily="2" charset="-128"/>
                  <a:sym typeface="Helvetica Neue"/>
                </a:endParaRPr>
              </a:p>
              <a:p>
                <a:pPr marL="0" marR="0" indent="0" algn="l" defTabSz="2438338" rtl="0" fontAlgn="auto" latinLnBrk="0" hangingPunct="0"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zh-TW" sz="4000" b="0" i="0" u="none" strike="noStrike" cap="none" spc="0" normalizeH="0" baseline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FillTx/>
                  <a:latin typeface="Heiti TC Medium" pitchFamily="2" charset="-128"/>
                  <a:ea typeface="Heiti TC Medium" pitchFamily="2" charset="-128"/>
                  <a:sym typeface="Helvetica Neue"/>
                </a:endParaRPr>
              </a:p>
              <a:p>
                <a:pPr marL="0" marR="0" indent="0" algn="l" defTabSz="2438338" rtl="0" fontAlgn="auto" latinLnBrk="0" hangingPunct="0"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r>
                      <a:rPr kumimoji="0" lang="en-US" altLang="zh-TW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FillTx/>
                        <a:latin typeface="Cambria Math" panose="02040503050406030204" pitchFamily="18" charset="0"/>
                        <a:ea typeface="HEITI TC MEDIUM" pitchFamily="2" charset="-128"/>
                        <a:sym typeface="Helvetica Neue"/>
                      </a:rPr>
                      <m:t>𝐶𝐷𝑇</m:t>
                    </m:r>
                    <m:r>
                      <a:rPr kumimoji="0" lang="en-US" altLang="zh-TW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FillTx/>
                        <a:latin typeface="Cambria Math" panose="02040503050406030204" pitchFamily="18" charset="0"/>
                        <a:ea typeface="HEITI TC MEDIUM" pitchFamily="2" charset="-128"/>
                        <a:sym typeface="Helvetica Neue"/>
                      </a:rPr>
                      <m:t>: </m:t>
                    </m:r>
                  </m:oMath>
                </a14:m>
                <a:r>
                  <a:rPr kumimoji="0" lang="zh-TW" altLang="en-US" sz="3200" b="0" i="0" u="none" strike="noStrike" cap="none" spc="0" normalizeH="0" baseline="0" dirty="0">
                    <a:ln>
                      <a:noFill/>
                    </a:ln>
                    <a:solidFill>
                      <a:schemeClr val="bg2">
                        <a:lumMod val="10000"/>
                      </a:schemeClr>
                    </a:solidFill>
                    <a:effectLst/>
                    <a:uFillTx/>
                    <a:latin typeface="Heiti TC Medium" pitchFamily="2" charset="-128"/>
                    <a:ea typeface="Heiti TC Medium" pitchFamily="2" charset="-128"/>
                    <a:sym typeface="Helvetica Neue"/>
                  </a:rPr>
                  <a:t>債息</a:t>
                </a:r>
                <a:endParaRPr kumimoji="0" lang="en-US" altLang="zh-TW" sz="3200" b="0" i="0" u="none" strike="noStrike" cap="none" spc="0" normalizeH="0" baseline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FillTx/>
                  <a:latin typeface="Heiti TC Medium" pitchFamily="2" charset="-128"/>
                  <a:ea typeface="Heiti TC Medium" pitchFamily="2" charset="-128"/>
                  <a:sym typeface="Helvetica Neue"/>
                </a:endParaRPr>
              </a:p>
              <a:p>
                <a:pPr marL="0" marR="0" indent="0" algn="l" defTabSz="2438338" rtl="0" fontAlgn="auto" latinLnBrk="0" hangingPunct="0"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zh-TW" sz="4000" b="0" i="0" u="none" strike="noStrike" cap="none" spc="0" normalizeH="0" baseline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FillTx/>
                  <a:latin typeface="Heiti TC Medium" pitchFamily="2" charset="-128"/>
                  <a:ea typeface="Heiti TC Medium" pitchFamily="2" charset="-128"/>
                  <a:sym typeface="Helvetica Neue"/>
                </a:endParaRPr>
              </a:p>
              <a:p>
                <a:pPr marL="0" marR="0" indent="0" algn="l" defTabSz="2438338" rtl="0" fontAlgn="auto" latinLnBrk="0" hangingPunct="0"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14:m>
                  <m:oMath xmlns:m="http://schemas.openxmlformats.org/officeDocument/2006/math">
                    <m:r>
                      <a:rPr kumimoji="0" lang="zh-TW" altLang="en-US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FillTx/>
                        <a:latin typeface="Cambria Math" panose="02040503050406030204" pitchFamily="18" charset="0"/>
                        <a:ea typeface="Heiti TC Medium" pitchFamily="2" charset="-128"/>
                        <a:sym typeface="Helvetica Neue"/>
                      </a:rPr>
                      <m:t>𝛼</m:t>
                    </m:r>
                    <m:r>
                      <a:rPr kumimoji="0" lang="en-US" altLang="zh-TW" sz="4000" b="0" i="1" u="none" strike="noStrike" cap="none" spc="0" normalizeH="0" baseline="0" smtClean="0">
                        <a:ln>
                          <a:noFill/>
                        </a:ln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uFillTx/>
                        <a:latin typeface="Cambria Math" panose="02040503050406030204" pitchFamily="18" charset="0"/>
                        <a:ea typeface="Heiti TC Medium" pitchFamily="2" charset="-128"/>
                        <a:sym typeface="Helvetica Neue"/>
                      </a:rPr>
                      <m:t>: </m:t>
                    </m:r>
                  </m:oMath>
                </a14:m>
                <a:r>
                  <a:rPr kumimoji="0" lang="zh-TW" altLang="en-US" sz="3200" b="0" i="0" u="none" strike="noStrike" cap="none" spc="0" normalizeH="0" baseline="0" dirty="0">
                    <a:ln>
                      <a:noFill/>
                    </a:ln>
                    <a:solidFill>
                      <a:schemeClr val="bg2">
                        <a:lumMod val="10000"/>
                      </a:schemeClr>
                    </a:solidFill>
                    <a:effectLst/>
                    <a:uFillTx/>
                    <a:latin typeface="Heiti TC Medium" pitchFamily="2" charset="-128"/>
                    <a:ea typeface="Heiti TC Medium" pitchFamily="2" charset="-128"/>
                    <a:sym typeface="Helvetica Neue"/>
                  </a:rPr>
                  <a:t>破產成本</a:t>
                </a:r>
                <a:endParaRPr kumimoji="0" lang="zh-TW" altLang="en-US" sz="4000" b="0" i="0" u="none" strike="noStrike" cap="none" spc="0" normalizeH="0" baseline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FillTx/>
                  <a:latin typeface="Heiti TC Medium" pitchFamily="2" charset="-128"/>
                  <a:ea typeface="Heiti TC Medium" pitchFamily="2" charset="-128"/>
                  <a:sym typeface="Helvetica Neue"/>
                </a:endParaRPr>
              </a:p>
            </p:txBody>
          </p:sp>
        </mc:Choice>
        <mc:Fallback xmlns="">
          <p:sp>
            <p:nvSpPr>
              <p:cNvPr id="4" name="文字方塊 3">
                <a:extLst>
                  <a:ext uri="{FF2B5EF4-FFF2-40B4-BE49-F238E27FC236}">
                    <a16:creationId xmlns:a16="http://schemas.microsoft.com/office/drawing/2014/main" id="{3294F9DE-44DC-C821-ECA7-6986B0D9ED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18265" y="1061488"/>
                <a:ext cx="3290792" cy="3035254"/>
              </a:xfrm>
              <a:prstGeom prst="rect">
                <a:avLst/>
              </a:prstGeom>
              <a:blipFill>
                <a:blip r:embed="rId4"/>
                <a:stretch>
                  <a:fillRect l="-5000" t="-1250" b="-7917"/>
                </a:stretch>
              </a:blipFill>
              <a:ln w="12700" cap="flat">
                <a:noFill/>
                <a:miter lim="400000"/>
              </a:ln>
              <a:effectLst/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群組 18">
            <a:extLst>
              <a:ext uri="{FF2B5EF4-FFF2-40B4-BE49-F238E27FC236}">
                <a16:creationId xmlns:a16="http://schemas.microsoft.com/office/drawing/2014/main" id="{95281E54-F4F8-ABCF-745C-E8DF3754A516}"/>
              </a:ext>
            </a:extLst>
          </p:cNvPr>
          <p:cNvGrpSpPr/>
          <p:nvPr/>
        </p:nvGrpSpPr>
        <p:grpSpPr>
          <a:xfrm>
            <a:off x="3334998" y="10034715"/>
            <a:ext cx="17714004" cy="3113745"/>
            <a:chOff x="3925228" y="10254909"/>
            <a:chExt cx="17714004" cy="3113745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文字方塊 4">
                  <a:extLst>
                    <a:ext uri="{FF2B5EF4-FFF2-40B4-BE49-F238E27FC236}">
                      <a16:creationId xmlns:a16="http://schemas.microsoft.com/office/drawing/2014/main" id="{FEDD7207-B3DE-06E2-3EF8-92220D9F75DF}"/>
                    </a:ext>
                  </a:extLst>
                </p:cNvPr>
                <p:cNvSpPr txBox="1"/>
                <p:nvPr/>
              </p:nvSpPr>
              <p:spPr>
                <a:xfrm>
                  <a:off x="13264279" y="11393610"/>
                  <a:ext cx="8154348" cy="61555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spAutoFit/>
                </a:bodyPr>
                <a:lstStyle/>
                <a:p>
                  <a:pPr marL="0" marR="0" indent="0" algn="ctr" defTabSz="2438338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TW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chemeClr val="bg2">
                                <a:lumMod val="10000"/>
                              </a:schemeClr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Helvetica Neue"/>
                          </a:rPr>
                          <m:t>𝐷</m:t>
                        </m:r>
                        <m:r>
                          <a:rPr kumimoji="0" lang="en-US" altLang="zh-TW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chemeClr val="bg2">
                                <a:lumMod val="10000"/>
                              </a:schemeClr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Helvetica Neue"/>
                          </a:rPr>
                          <m:t>+</m:t>
                        </m:r>
                        <m:r>
                          <a:rPr kumimoji="0" lang="en-US" altLang="zh-TW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chemeClr val="bg2">
                                <a:lumMod val="10000"/>
                              </a:schemeClr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Helvetica Neue"/>
                          </a:rPr>
                          <m:t>𝐶𝐷𝑇</m:t>
                        </m:r>
                        <m:r>
                          <a:rPr kumimoji="0" lang="en-US" altLang="zh-TW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chemeClr val="bg2">
                                <a:lumMod val="10000"/>
                              </a:schemeClr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Helvetica Neue"/>
                          </a:rPr>
                          <m:t>−</m:t>
                        </m:r>
                        <m:r>
                          <a:rPr kumimoji="0" lang="en-US" altLang="zh-TW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chemeClr val="bg2">
                                <a:lumMod val="10000"/>
                              </a:schemeClr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Helvetica Neue"/>
                          </a:rPr>
                          <m:t>𝜏</m:t>
                        </m:r>
                        <m:r>
                          <a:rPr kumimoji="0" lang="en-US" altLang="zh-TW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chemeClr val="bg2">
                                <a:lumMod val="10000"/>
                              </a:schemeClr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Helvetica Neue"/>
                          </a:rPr>
                          <m:t>∗</m:t>
                        </m:r>
                        <m:r>
                          <a:rPr kumimoji="0" lang="en-US" altLang="zh-TW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chemeClr val="bg2">
                                <a:lumMod val="10000"/>
                              </a:schemeClr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Helvetica Neue"/>
                          </a:rPr>
                          <m:t>𝐶𝐷𝑇</m:t>
                        </m:r>
                        <m:r>
                          <a:rPr kumimoji="0" lang="en-US" altLang="zh-TW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chemeClr val="bg2">
                                <a:lumMod val="10000"/>
                              </a:schemeClr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Helvetica Neue"/>
                          </a:rPr>
                          <m:t>=</m:t>
                        </m:r>
                        <m:r>
                          <a:rPr kumimoji="0" lang="en-US" altLang="zh-TW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chemeClr val="bg2">
                                <a:lumMod val="10000"/>
                              </a:schemeClr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Helvetica Neue"/>
                          </a:rPr>
                          <m:t>𝐷</m:t>
                        </m:r>
                        <m:r>
                          <a:rPr kumimoji="0" lang="en-US" altLang="zh-TW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chemeClr val="bg2">
                                <a:lumMod val="10000"/>
                              </a:schemeClr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Helvetica Neue"/>
                          </a:rPr>
                          <m:t>+</m:t>
                        </m:r>
                        <m:d>
                          <m:dPr>
                            <m:ctrlPr>
                              <a:rPr kumimoji="0" lang="en-US" altLang="zh-TW" sz="40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chemeClr val="bg2">
                                    <a:lumMod val="10000"/>
                                  </a:schemeClr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Helvetica Neue"/>
                              </a:rPr>
                            </m:ctrlPr>
                          </m:dPr>
                          <m:e>
                            <m:r>
                              <a:rPr kumimoji="0" lang="en-US" altLang="zh-TW" sz="40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chemeClr val="bg2">
                                    <a:lumMod val="10000"/>
                                  </a:schemeClr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Helvetica Neue"/>
                              </a:rPr>
                              <m:t>1</m:t>
                            </m:r>
                            <m:r>
                              <a:rPr lang="en-US" altLang="zh-TW" sz="4000" i="1">
                                <a:solidFill>
                                  <a:schemeClr val="bg2">
                                    <a:lumMod val="10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Helvetica Neue"/>
                              </a:rPr>
                              <m:t>-</m:t>
                            </m:r>
                            <m:r>
                              <a:rPr kumimoji="0" lang="en-US" altLang="zh-TW" sz="4000" b="0" i="1" u="none" strike="noStrike" cap="none" spc="0" normalizeH="0" baseline="0" smtClean="0">
                                <a:ln>
                                  <a:noFill/>
                                </a:ln>
                                <a:solidFill>
                                  <a:schemeClr val="bg2">
                                    <a:lumMod val="10000"/>
                                  </a:schemeClr>
                                </a:solidFill>
                                <a:effectLst/>
                                <a:uFillTx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Helvetica Neue"/>
                              </a:rPr>
                              <m:t>𝜏</m:t>
                            </m:r>
                          </m:e>
                        </m:d>
                        <m:r>
                          <a:rPr kumimoji="0" lang="en-US" altLang="zh-TW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chemeClr val="bg2">
                                <a:lumMod val="10000"/>
                              </a:schemeClr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Helvetica Neue"/>
                          </a:rPr>
                          <m:t>𝐶𝐷𝑇</m:t>
                        </m:r>
                      </m:oMath>
                    </m:oMathPara>
                  </a14:m>
                  <a:endParaRPr kumimoji="0" lang="zh-TW" altLang="en-US" sz="4000" b="0" i="0" u="none" strike="noStrike" cap="none" spc="0" normalizeH="0" baseline="0" dirty="0">
                    <a:ln>
                      <a:noFill/>
                    </a:ln>
                    <a:solidFill>
                      <a:schemeClr val="bg2">
                        <a:lumMod val="10000"/>
                      </a:schemeClr>
                    </a:solidFill>
                    <a:effectLst/>
                    <a:uFillTx/>
                    <a:sym typeface="Helvetica Neue"/>
                  </a:endParaRPr>
                </a:p>
              </p:txBody>
            </p:sp>
          </mc:Choice>
          <mc:Fallback>
            <p:sp>
              <p:nvSpPr>
                <p:cNvPr id="5" name="文字方塊 4">
                  <a:extLst>
                    <a:ext uri="{FF2B5EF4-FFF2-40B4-BE49-F238E27FC236}">
                      <a16:creationId xmlns:a16="http://schemas.microsoft.com/office/drawing/2014/main" id="{FEDD7207-B3DE-06E2-3EF8-92220D9F75D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264279" y="11393610"/>
                  <a:ext cx="8154348" cy="615553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文字方塊 5">
                  <a:extLst>
                    <a:ext uri="{FF2B5EF4-FFF2-40B4-BE49-F238E27FC236}">
                      <a16:creationId xmlns:a16="http://schemas.microsoft.com/office/drawing/2014/main" id="{F97A418B-926A-9ED7-BA8B-CE3A18F2CFA3}"/>
                    </a:ext>
                  </a:extLst>
                </p:cNvPr>
                <p:cNvSpPr txBox="1"/>
                <p:nvPr/>
              </p:nvSpPr>
              <p:spPr>
                <a:xfrm>
                  <a:off x="14708841" y="12519634"/>
                  <a:ext cx="5265224" cy="61555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0" tIns="0" rIns="0" bIns="0" numCol="1" spcCol="38100" rtlCol="0" anchor="ctr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TW" sz="4000" b="0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𝑉𝐿</m:t>
                        </m:r>
                        <m:r>
                          <a:rPr lang="en-US" altLang="zh-TW" sz="4000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altLang="zh-TW" sz="4000" b="0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  <m:r>
                          <a:rPr lang="en-US" altLang="zh-TW" sz="4000" b="0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sz="4000" b="0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  <m:r>
                          <a:rPr lang="en-US" altLang="zh-TW" sz="4000" b="0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sz="4000" b="0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𝑇𝐵</m:t>
                        </m:r>
                        <m:r>
                          <a:rPr lang="en-US" altLang="zh-TW" sz="4000" b="0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altLang="zh-TW" sz="4000" b="0" i="1" smtClean="0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𝐵𝐶</m:t>
                        </m:r>
                      </m:oMath>
                    </m:oMathPara>
                  </a14:m>
                  <a:endParaRPr kumimoji="0" lang="zh-TW" altLang="en-US" sz="4000" b="0" i="0" u="none" strike="noStrike" cap="none" spc="0" normalizeH="0" baseline="0" dirty="0">
                    <a:ln>
                      <a:noFill/>
                    </a:ln>
                    <a:solidFill>
                      <a:schemeClr val="bg2">
                        <a:lumMod val="10000"/>
                      </a:schemeClr>
                    </a:solidFill>
                    <a:effectLst/>
                    <a:uFillTx/>
                    <a:sym typeface="Helvetica Neue"/>
                  </a:endParaRPr>
                </a:p>
              </p:txBody>
            </p:sp>
          </mc:Choice>
          <mc:Fallback xmlns="">
            <p:sp>
              <p:nvSpPr>
                <p:cNvPr id="6" name="文字方塊 5">
                  <a:extLst>
                    <a:ext uri="{FF2B5EF4-FFF2-40B4-BE49-F238E27FC236}">
                      <a16:creationId xmlns:a16="http://schemas.microsoft.com/office/drawing/2014/main" id="{F97A418B-926A-9ED7-BA8B-CE3A18F2CFA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08841" y="12519634"/>
                  <a:ext cx="5265224" cy="615553"/>
                </a:xfrm>
                <a:prstGeom prst="rect">
                  <a:avLst/>
                </a:prstGeom>
                <a:blipFill>
                  <a:blip r:embed="rId6"/>
                  <a:stretch>
                    <a:fillRect l="-1683" r="-1202" b="-8000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文字方塊 6">
                  <a:extLst>
                    <a:ext uri="{FF2B5EF4-FFF2-40B4-BE49-F238E27FC236}">
                      <a16:creationId xmlns:a16="http://schemas.microsoft.com/office/drawing/2014/main" id="{DEE42E03-421C-A6D1-E647-E704B02FAD6C}"/>
                    </a:ext>
                  </a:extLst>
                </p:cNvPr>
                <p:cNvSpPr txBox="1"/>
                <p:nvPr/>
              </p:nvSpPr>
              <p:spPr>
                <a:xfrm>
                  <a:off x="7801089" y="12519634"/>
                  <a:ext cx="2769989" cy="61555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0" tIns="0" rIns="0" bIns="0" numCol="1" spcCol="38100" rtlCol="0" anchor="ctr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TW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chemeClr val="bg2">
                                <a:lumMod val="10000"/>
                              </a:schemeClr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Helvetica Neue"/>
                          </a:rPr>
                          <m:t>𝑉𝐴</m:t>
                        </m:r>
                        <m:r>
                          <a:rPr kumimoji="0" lang="en-US" altLang="zh-TW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chemeClr val="bg2">
                                <a:lumMod val="10000"/>
                              </a:schemeClr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Helvetica Neue"/>
                          </a:rPr>
                          <m:t>=</m:t>
                        </m:r>
                        <m:r>
                          <a:rPr lang="en-US" altLang="zh-TW" sz="4000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𝐷</m:t>
                        </m:r>
                        <m:r>
                          <a:rPr lang="en-US" altLang="zh-TW" sz="4000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  <m:r>
                          <a:rPr lang="en-US" altLang="zh-TW" sz="4000" i="1">
                            <a:solidFill>
                              <a:schemeClr val="bg2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</m:t>
                        </m:r>
                      </m:oMath>
                    </m:oMathPara>
                  </a14:m>
                  <a:endParaRPr kumimoji="0" lang="zh-TW" altLang="en-US" sz="4000" b="0" i="0" u="none" strike="noStrike" cap="none" spc="0" normalizeH="0" baseline="0" dirty="0">
                    <a:ln>
                      <a:noFill/>
                    </a:ln>
                    <a:solidFill>
                      <a:schemeClr val="bg2">
                        <a:lumMod val="10000"/>
                      </a:schemeClr>
                    </a:solidFill>
                    <a:effectLst/>
                    <a:uFillTx/>
                    <a:sym typeface="Helvetica Neue"/>
                  </a:endParaRPr>
                </a:p>
              </p:txBody>
            </p:sp>
          </mc:Choice>
          <mc:Fallback xmlns="">
            <p:sp>
              <p:nvSpPr>
                <p:cNvPr id="7" name="文字方塊 6">
                  <a:extLst>
                    <a:ext uri="{FF2B5EF4-FFF2-40B4-BE49-F238E27FC236}">
                      <a16:creationId xmlns:a16="http://schemas.microsoft.com/office/drawing/2014/main" id="{DEE42E03-421C-A6D1-E647-E704B02FAD6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01089" y="12519634"/>
                  <a:ext cx="2769989" cy="615553"/>
                </a:xfrm>
                <a:prstGeom prst="rect">
                  <a:avLst/>
                </a:prstGeom>
                <a:blipFill>
                  <a:blip r:embed="rId7"/>
                  <a:stretch>
                    <a:fillRect l="-3196" r="-2740" b="-8000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id="{BDA74101-4AA5-323C-8308-79A9BB93CDAF}"/>
                </a:ext>
              </a:extLst>
            </p:cNvPr>
            <p:cNvSpPr txBox="1"/>
            <p:nvPr/>
          </p:nvSpPr>
          <p:spPr>
            <a:xfrm>
              <a:off x="4282602" y="12504244"/>
              <a:ext cx="203132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0" lang="zh-TW" altLang="en-US" sz="3600" b="0" u="none" strike="noStrike" cap="none" spc="0" normalizeH="0" baseline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FillTx/>
                  <a:latin typeface="Heiti TC Medium" pitchFamily="2" charset="-128"/>
                  <a:ea typeface="Heiti TC Medium" pitchFamily="2" charset="-128"/>
                  <a:sym typeface="Helvetica Neue"/>
                </a:rPr>
                <a:t>公司價值</a:t>
              </a:r>
              <a:endParaRPr kumimoji="1" lang="zh-TW" altLang="en-US" sz="36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文字方塊 8">
                  <a:extLst>
                    <a:ext uri="{FF2B5EF4-FFF2-40B4-BE49-F238E27FC236}">
                      <a16:creationId xmlns:a16="http://schemas.microsoft.com/office/drawing/2014/main" id="{69D49C5C-B504-AB69-1D88-8C3EF56858F5}"/>
                    </a:ext>
                  </a:extLst>
                </p:cNvPr>
                <p:cNvSpPr txBox="1"/>
                <p:nvPr/>
              </p:nvSpPr>
              <p:spPr>
                <a:xfrm>
                  <a:off x="8844195" y="11392277"/>
                  <a:ext cx="499111" cy="615553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none" lIns="0" tIns="0" rIns="0" bIns="0" numCol="1" spcCol="38100" rtlCol="0" anchor="ctr">
                  <a:spAutoFit/>
                </a:bodyPr>
                <a:lstStyle/>
                <a:p>
                  <a:pPr marL="0" marR="0" indent="0" algn="ctr" defTabSz="2438338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altLang="zh-TW" sz="4000" b="0" i="1" u="none" strike="noStrike" cap="none" spc="0" normalizeH="0" baseline="0" smtClean="0">
                            <a:ln>
                              <a:noFill/>
                            </a:ln>
                            <a:solidFill>
                              <a:schemeClr val="bg2">
                                <a:lumMod val="10000"/>
                              </a:schemeClr>
                            </a:solidFill>
                            <a:effectLst/>
                            <a:uFillTx/>
                            <a:latin typeface="Cambria Math" panose="02040503050406030204" pitchFamily="18" charset="0"/>
                            <a:sym typeface="Helvetica Neue"/>
                          </a:rPr>
                          <m:t>𝐷</m:t>
                        </m:r>
                      </m:oMath>
                    </m:oMathPara>
                  </a14:m>
                  <a:endParaRPr kumimoji="0" lang="zh-TW" altLang="en-US" sz="4000" b="0" i="0" u="none" strike="noStrike" cap="none" spc="0" normalizeH="0" baseline="0" dirty="0">
                    <a:ln>
                      <a:noFill/>
                    </a:ln>
                    <a:solidFill>
                      <a:schemeClr val="bg2">
                        <a:lumMod val="10000"/>
                      </a:schemeClr>
                    </a:solidFill>
                    <a:effectLst/>
                    <a:uFillTx/>
                    <a:sym typeface="Helvetica Neue"/>
                  </a:endParaRPr>
                </a:p>
              </p:txBody>
            </p:sp>
          </mc:Choice>
          <mc:Fallback xmlns="">
            <p:sp>
              <p:nvSpPr>
                <p:cNvPr id="9" name="文字方塊 8">
                  <a:extLst>
                    <a:ext uri="{FF2B5EF4-FFF2-40B4-BE49-F238E27FC236}">
                      <a16:creationId xmlns:a16="http://schemas.microsoft.com/office/drawing/2014/main" id="{69D49C5C-B504-AB69-1D88-8C3EF56858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44195" y="11392277"/>
                  <a:ext cx="499111" cy="615553"/>
                </a:xfrm>
                <a:prstGeom prst="rect">
                  <a:avLst/>
                </a:prstGeom>
                <a:blipFill>
                  <a:blip r:embed="rId8"/>
                  <a:stretch>
                    <a:fillRect l="-31707" r="-4878" b="-8000"/>
                  </a:stretch>
                </a:blipFill>
                <a:ln w="12700" cap="flat">
                  <a:noFill/>
                  <a:miter lim="400000"/>
                </a:ln>
                <a:effectLst/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D112C9BC-8E40-8F84-D711-05240D796EE4}"/>
                </a:ext>
              </a:extLst>
            </p:cNvPr>
            <p:cNvSpPr txBox="1"/>
            <p:nvPr/>
          </p:nvSpPr>
          <p:spPr>
            <a:xfrm>
              <a:off x="4467268" y="11392277"/>
              <a:ext cx="1846659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spAutoFit/>
            </a:bodyPr>
            <a:lstStyle/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zh-TW" altLang="en-US" sz="3600" b="0" u="none" strike="noStrike" cap="none" spc="0" normalizeH="0" baseline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FillTx/>
                  <a:latin typeface="Heiti TC Medium" pitchFamily="2" charset="-128"/>
                  <a:ea typeface="Heiti TC Medium" pitchFamily="2" charset="-128"/>
                  <a:sym typeface="Helvetica Neue"/>
                </a:rPr>
                <a:t>破產邊界</a:t>
              </a:r>
              <a:endParaRPr kumimoji="0" lang="zh-TW" altLang="en-US" sz="3600" b="0" i="0" u="none" strike="noStrike" cap="none" spc="0" normalizeH="0" baseline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FillTx/>
                <a:sym typeface="Helvetica Neue"/>
              </a:endParaRP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FD6252E6-62C5-B713-88E3-34D17F7F19AD}"/>
                </a:ext>
              </a:extLst>
            </p:cNvPr>
            <p:cNvSpPr txBox="1"/>
            <p:nvPr/>
          </p:nvSpPr>
          <p:spPr>
            <a:xfrm>
              <a:off x="7502769" y="10259211"/>
              <a:ext cx="3181961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spAutoFit/>
            </a:bodyPr>
            <a:lstStyle/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zh-TW" altLang="en-US" sz="3600" b="0" u="none" strike="noStrike" cap="none" spc="0" normalizeH="0" baseline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FillTx/>
                  <a:latin typeface="Heiti TC Medium" pitchFamily="2" charset="-128"/>
                  <a:ea typeface="Heiti TC Medium" pitchFamily="2" charset="-128"/>
                  <a:sym typeface="Helvetica Neue"/>
                </a:rPr>
                <a:t>未考慮 </a:t>
              </a:r>
              <a:r>
                <a:rPr kumimoji="0" lang="en-US" altLang="zh-TW" sz="3600" b="0" u="none" strike="noStrike" cap="none" spc="0" normalizeH="0" baseline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FillTx/>
                  <a:latin typeface="Heiti TC Medium" pitchFamily="2" charset="-128"/>
                  <a:ea typeface="Heiti TC Medium" pitchFamily="2" charset="-128"/>
                  <a:sym typeface="Helvetica Neue"/>
                </a:rPr>
                <a:t>TB &amp; BC</a:t>
              </a:r>
              <a:endParaRPr kumimoji="0" lang="zh-TW" altLang="en-US" sz="3600" b="0" i="0" u="none" strike="noStrike" cap="none" spc="0" normalizeH="0" baseline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FillTx/>
                <a:sym typeface="Helvetica Neue"/>
              </a:endParaRPr>
            </a:p>
          </p:txBody>
        </p:sp>
        <p:sp>
          <p:nvSpPr>
            <p:cNvPr id="12" name="文字方塊 11">
              <a:extLst>
                <a:ext uri="{FF2B5EF4-FFF2-40B4-BE49-F238E27FC236}">
                  <a16:creationId xmlns:a16="http://schemas.microsoft.com/office/drawing/2014/main" id="{84BBB1DF-F68F-A4ED-08E0-CB7042214060}"/>
                </a:ext>
              </a:extLst>
            </p:cNvPr>
            <p:cNvSpPr txBox="1"/>
            <p:nvPr/>
          </p:nvSpPr>
          <p:spPr>
            <a:xfrm>
              <a:off x="15981306" y="10254909"/>
              <a:ext cx="2720295" cy="55399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none" lIns="0" tIns="0" rIns="0" bIns="0" numCol="1" spcCol="38100" rtlCol="0" anchor="ctr">
              <a:spAutoFit/>
            </a:bodyPr>
            <a:lstStyle/>
            <a:p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zh-TW" altLang="en-US" sz="3600" b="0" u="none" strike="noStrike" cap="none" spc="0" normalizeH="0" baseline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FillTx/>
                  <a:latin typeface="Heiti TC Medium" pitchFamily="2" charset="-128"/>
                  <a:ea typeface="Heiti TC Medium" pitchFamily="2" charset="-128"/>
                  <a:sym typeface="Helvetica Neue"/>
                </a:rPr>
                <a:t>考慮 </a:t>
              </a:r>
              <a:r>
                <a:rPr kumimoji="0" lang="en-US" altLang="zh-TW" sz="3600" b="0" u="none" strike="noStrike" cap="none" spc="0" normalizeH="0" baseline="0" dirty="0">
                  <a:ln>
                    <a:noFill/>
                  </a:ln>
                  <a:solidFill>
                    <a:schemeClr val="bg2">
                      <a:lumMod val="10000"/>
                    </a:schemeClr>
                  </a:solidFill>
                  <a:effectLst/>
                  <a:uFillTx/>
                  <a:latin typeface="Heiti TC Medium" pitchFamily="2" charset="-128"/>
                  <a:ea typeface="Heiti TC Medium" pitchFamily="2" charset="-128"/>
                  <a:sym typeface="Helvetica Neue"/>
                </a:rPr>
                <a:t>TB &amp; BC</a:t>
              </a:r>
              <a:endParaRPr kumimoji="0" lang="zh-TW" altLang="en-US" sz="3600" b="0" i="0" u="none" strike="noStrike" cap="none" spc="0" normalizeH="0" baseline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uFillTx/>
                <a:sym typeface="Helvetica Neue"/>
              </a:endParaRPr>
            </a:p>
          </p:txBody>
        </p:sp>
        <p:cxnSp>
          <p:nvCxnSpPr>
            <p:cNvPr id="14" name="直線接點 13">
              <a:extLst>
                <a:ext uri="{FF2B5EF4-FFF2-40B4-BE49-F238E27FC236}">
                  <a16:creationId xmlns:a16="http://schemas.microsoft.com/office/drawing/2014/main" id="{37422205-3782-BA1E-B497-504DCEC6DB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5229" y="11152323"/>
              <a:ext cx="17714003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>
              <a:extLst>
                <a:ext uri="{FF2B5EF4-FFF2-40B4-BE49-F238E27FC236}">
                  <a16:creationId xmlns:a16="http://schemas.microsoft.com/office/drawing/2014/main" id="{F80535DA-7D13-945A-A2E5-CED2EB40F3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25228" y="13368654"/>
              <a:ext cx="17714003" cy="0"/>
            </a:xfrm>
            <a:prstGeom prst="line">
              <a:avLst/>
            </a:prstGeom>
            <a:ln w="127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17636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裁剪">
  <a:themeElements>
    <a:clrScheme name="裁剪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裁剪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裁剪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{17774792-2221-5C41-861C-380D4AA130B4}tf10001072</Template>
  <TotalTime>837</TotalTime>
  <Words>327</Words>
  <Application>Microsoft Office PowerPoint</Application>
  <PresentationFormat>自訂</PresentationFormat>
  <Paragraphs>36</Paragraphs>
  <Slides>3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Heiti TC Medium</vt:lpstr>
      <vt:lpstr>Heiti TC Medium</vt:lpstr>
      <vt:lpstr>Helvetica Neue</vt:lpstr>
      <vt:lpstr>Helvetica Neue Medium</vt:lpstr>
      <vt:lpstr>微軟正黑體</vt:lpstr>
      <vt:lpstr>Cambria Math</vt:lpstr>
      <vt:lpstr>Franklin Gothic Book</vt:lpstr>
      <vt:lpstr>裁剪</vt:lpstr>
      <vt:lpstr>Merton’s Structural Credit Risk Model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Merton’s Structural Credit Risk Model</dc:title>
  <cp:lastModifiedBy>USER</cp:lastModifiedBy>
  <cp:revision>8</cp:revision>
  <dcterms:modified xsi:type="dcterms:W3CDTF">2023-04-17T13:23:06Z</dcterms:modified>
</cp:coreProperties>
</file>